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354" r:id="rId4"/>
    <p:sldId id="355" r:id="rId5"/>
    <p:sldId id="356" r:id="rId6"/>
    <p:sldId id="357" r:id="rId7"/>
    <p:sldId id="358" r:id="rId8"/>
    <p:sldId id="314" r:id="rId9"/>
    <p:sldId id="315" r:id="rId10"/>
    <p:sldId id="312" r:id="rId11"/>
    <p:sldId id="311" r:id="rId12"/>
    <p:sldId id="360" r:id="rId13"/>
    <p:sldId id="359" r:id="rId14"/>
    <p:sldId id="351" r:id="rId15"/>
    <p:sldId id="289" r:id="rId16"/>
    <p:sldId id="277" r:id="rId17"/>
    <p:sldId id="29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E3252"/>
    <a:srgbClr val="007095"/>
    <a:srgbClr val="1F3254"/>
    <a:srgbClr val="393939"/>
    <a:srgbClr val="04396C"/>
    <a:srgbClr val="6497B1"/>
    <a:srgbClr val="AEAFA9"/>
    <a:srgbClr val="418A9D"/>
    <a:srgbClr val="BCDE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e.tistory.com/39" TargetMode="External"/><Relationship Id="rId2" Type="http://schemas.openxmlformats.org/officeDocument/2006/relationships/hyperlink" Target="https://github.com/opencv/opencv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bbnflow.tistory.com/188" TargetMode="External"/><Relationship Id="rId5" Type="http://schemas.openxmlformats.org/officeDocument/2006/relationships/hyperlink" Target="https://stickode.tistory.com/118" TargetMode="External"/><Relationship Id="rId4" Type="http://schemas.openxmlformats.org/officeDocument/2006/relationships/hyperlink" Target="https://hyeals.tistory.com/8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228868" y="2644170"/>
            <a:ext cx="5734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OpenCV</a:t>
            </a:r>
            <a:r>
              <a:rPr lang="ko-KR" altLang="en-US" sz="4800" spc="-300" dirty="0">
                <a:solidFill>
                  <a:schemeClr val="bg1"/>
                </a:solidFill>
              </a:rPr>
              <a:t>를 활용한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졸음운전 방지 시스템</a:t>
            </a:r>
            <a:endParaRPr lang="en-US" altLang="ko-KR" sz="48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2" y="2545378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2" y="427923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777F02-51F6-4B19-A9B6-413D2892005A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rgbClr val="1F3254"/>
          </a:solidFill>
          <a:ln>
            <a:solidFill>
              <a:srgbClr val="1F3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ABD2ADE-8600-43A5-90DD-2BB5EC3DC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474074"/>
              </p:ext>
            </p:extLst>
          </p:nvPr>
        </p:nvGraphicFramePr>
        <p:xfrm>
          <a:off x="8903797" y="4358640"/>
          <a:ext cx="3288203" cy="2499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0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과             목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b="0">
                          <a:solidFill>
                            <a:sysClr val="windowText" lastClr="000000"/>
                          </a:solidFill>
                        </a:rPr>
                        <a:t>설계 및 프로젝트 기본</a:t>
                      </a:r>
                      <a:r>
                        <a:rPr lang="en-US" altLang="ko-KR" sz="1100" b="0">
                          <a:solidFill>
                            <a:sysClr val="windowText" lastClr="000000"/>
                          </a:solidFill>
                        </a:rPr>
                        <a:t>I</a:t>
                      </a:r>
                      <a:endParaRPr lang="en-US" altLang="ko-KR" sz="1100" b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학</a:t>
                      </a:r>
                      <a:r>
                        <a:rPr lang="ko-KR" altLang="en-US" sz="1100" b="0">
                          <a:solidFill>
                            <a:sysClr val="windowText" lastClr="000000"/>
                          </a:solidFill>
                        </a:rPr>
                        <a:t>             </a:t>
                      </a: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과</a:t>
                      </a:r>
                      <a:endParaRPr lang="ko-KR" altLang="en-US" sz="110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의료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IT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공학과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담  당  교  수</a:t>
                      </a:r>
                      <a:endParaRPr lang="ko-KR" altLang="en-US" sz="110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강병익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교수님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조용석 교수님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발     표     일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2022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년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05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09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일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발표자 </a:t>
                      </a:r>
                      <a:r>
                        <a:rPr lang="en-US" altLang="ko-KR" sz="1100">
                          <a:solidFill>
                            <a:sysClr val="windowText" lastClr="000000"/>
                          </a:solidFill>
                        </a:rPr>
                        <a:t>/ </a:t>
                      </a:r>
                      <a:r>
                        <a:rPr lang="ko-KR" altLang="en-US" sz="1100">
                          <a:solidFill>
                            <a:sysClr val="windowText" lastClr="000000"/>
                          </a:solidFill>
                        </a:rPr>
                        <a:t>팀장</a:t>
                      </a:r>
                      <a:endParaRPr lang="ko-KR" altLang="en-US" sz="110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19615026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오현석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626">
                <a:tc row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팀             원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19615017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박세훈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21615024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우지원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62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baseline="0" dirty="0">
                          <a:solidFill>
                            <a:sysClr val="windowText" lastClr="000000"/>
                          </a:solidFill>
                        </a:rPr>
                        <a:t>21615048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baseline="0" dirty="0" err="1">
                          <a:solidFill>
                            <a:sysClr val="windowText" lastClr="000000"/>
                          </a:solidFill>
                        </a:rPr>
                        <a:t>박병인</a:t>
                      </a:r>
                      <a:endParaRPr lang="ko-KR" altLang="en-US" sz="1100" baseline="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26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연    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락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    처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100" dirty="0"/>
                        <a:t>dhgustjr29@naver.com</a:t>
                      </a:r>
                      <a:endParaRPr lang="en-US" altLang="ko-KR" sz="1100" dirty="0"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100584" marR="1005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안경, 보안경이(가) 표시된 사진&#10;&#10;자동 생성된 설명">
            <a:extLst>
              <a:ext uri="{FF2B5EF4-FFF2-40B4-BE49-F238E27FC236}">
                <a16:creationId xmlns:a16="http://schemas.microsoft.com/office/drawing/2014/main" id="{1FB8A356-F0D1-40C3-8B8E-5546502AF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34" y="1920742"/>
            <a:ext cx="3471931" cy="3672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4F75DA-5360-48E5-878F-9DDDAF18CB97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FD0DF-694B-4F9D-8274-7C59F8DCE1B2}"/>
              </a:ext>
            </a:extLst>
          </p:cNvPr>
          <p:cNvSpPr txBox="1"/>
          <p:nvPr/>
        </p:nvSpPr>
        <p:spPr>
          <a:xfrm>
            <a:off x="339536" y="1264666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 </a:t>
            </a:r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</a:t>
            </a:r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예시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F32E35-0A45-4D19-818C-52D7B022C38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03CC5-26BD-448A-A4EC-EBC53BA3EB64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234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31040-C25B-4178-8183-EE22F12453F5}"/>
              </a:ext>
            </a:extLst>
          </p:cNvPr>
          <p:cNvSpPr txBox="1"/>
          <p:nvPr/>
        </p:nvSpPr>
        <p:spPr>
          <a:xfrm>
            <a:off x="339536" y="1264666"/>
            <a:ext cx="325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눈 깜빡임 알고리즘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53535F-F3F3-4419-BA75-46D13D6D7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1914037"/>
            <a:ext cx="5085872" cy="1566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94F7B-FC4C-4B8C-81C2-C3FAF295E67F}"/>
              </a:ext>
            </a:extLst>
          </p:cNvPr>
          <p:cNvSpPr txBox="1"/>
          <p:nvPr/>
        </p:nvSpPr>
        <p:spPr>
          <a:xfrm>
            <a:off x="5540928" y="2961030"/>
            <a:ext cx="6690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EAR(eye aspect ratio) </a:t>
            </a:r>
            <a:r>
              <a:rPr lang="ko-KR" altLang="en-US" dirty="0"/>
              <a:t>알고리즘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랜드마크의 유클리드 거리계산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가로</a:t>
            </a:r>
            <a:r>
              <a:rPr lang="en-US" altLang="ko-KR" dirty="0"/>
              <a:t>, </a:t>
            </a:r>
            <a:r>
              <a:rPr lang="ko-KR" altLang="en-US" dirty="0"/>
              <a:t>세로의 종횡비를 이용하여 눈 깜빡임 계산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눈 깜빡일 때 급격한 </a:t>
            </a:r>
            <a:r>
              <a:rPr lang="en-US" altLang="ko-KR" dirty="0"/>
              <a:t>EAR</a:t>
            </a:r>
            <a:r>
              <a:rPr lang="ko-KR" altLang="en-US" dirty="0"/>
              <a:t>값 감소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43173-7BC4-4FD5-88A3-B9D37C72036A}"/>
              </a:ext>
            </a:extLst>
          </p:cNvPr>
          <p:cNvSpPr txBox="1"/>
          <p:nvPr/>
        </p:nvSpPr>
        <p:spPr>
          <a:xfrm>
            <a:off x="5540928" y="4638459"/>
            <a:ext cx="7801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Soukupova</a:t>
            </a:r>
            <a:r>
              <a:rPr lang="en-US" altLang="ko-KR" sz="1100" dirty="0"/>
              <a:t> and Jan ´ Cech </a:t>
            </a:r>
            <a:r>
              <a:rPr lang="ko-KR" altLang="en-US" sz="1100" dirty="0"/>
              <a:t>의 논문 </a:t>
            </a:r>
            <a:r>
              <a:rPr lang="en-US" altLang="ko-KR" sz="1100" dirty="0"/>
              <a:t>Real-Time Eye Blink Detection using Facial Landmarks</a:t>
            </a:r>
            <a:endParaRPr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CAC1E8-2CAC-4721-A014-24AADBF4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66" y="4200346"/>
            <a:ext cx="3028950" cy="1752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FEE9FA-3E49-4258-A8C4-4004EDF88A36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lang="en-US" altLang="ko-KR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309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F75DA-5360-48E5-878F-9DDDAF18CB97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FD0DF-694B-4F9D-8274-7C59F8DCE1B2}"/>
              </a:ext>
            </a:extLst>
          </p:cNvPr>
          <p:cNvSpPr txBox="1"/>
          <p:nvPr/>
        </p:nvSpPr>
        <p:spPr>
          <a:xfrm>
            <a:off x="339536" y="1264666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F32E35-0A45-4D19-818C-52D7B022C38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03CC5-26BD-448A-A4EC-EBC53BA3EB64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6D00DBA-8514-2A9D-8B26-94347D3EC2B9}"/>
              </a:ext>
            </a:extLst>
          </p:cNvPr>
          <p:cNvCxnSpPr>
            <a:cxnSpLocks/>
          </p:cNvCxnSpPr>
          <p:nvPr/>
        </p:nvCxnSpPr>
        <p:spPr>
          <a:xfrm>
            <a:off x="7129778" y="4187772"/>
            <a:ext cx="9445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A760F0-A2F3-E84C-6E83-599B5552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1882133"/>
            <a:ext cx="6618958" cy="4611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B6BECA-5146-921F-3F82-8DE41FFBFC1A}"/>
              </a:ext>
            </a:extLst>
          </p:cNvPr>
          <p:cNvSpPr txBox="1"/>
          <p:nvPr/>
        </p:nvSpPr>
        <p:spPr>
          <a:xfrm>
            <a:off x="8245608" y="4003106"/>
            <a:ext cx="251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테스트 코드</a:t>
            </a:r>
          </a:p>
        </p:txBody>
      </p:sp>
    </p:spTree>
    <p:extLst>
      <p:ext uri="{BB962C8B-B14F-4D97-AF65-F5344CB8AC3E}">
        <p14:creationId xmlns:p14="http://schemas.microsoft.com/office/powerpoint/2010/main" val="154550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F75DA-5360-48E5-878F-9DDDAF18CB97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FD0DF-694B-4F9D-8274-7C59F8DCE1B2}"/>
              </a:ext>
            </a:extLst>
          </p:cNvPr>
          <p:cNvSpPr txBox="1"/>
          <p:nvPr/>
        </p:nvSpPr>
        <p:spPr>
          <a:xfrm>
            <a:off x="339536" y="1264666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 </a:t>
            </a:r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 </a:t>
            </a:r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결과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F32E35-0A45-4D19-818C-52D7B022C38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03CC5-26BD-448A-A4EC-EBC53BA3EB64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8774DA-3259-D3BB-9329-8BD0E0DE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23" y="1914037"/>
            <a:ext cx="4295775" cy="4352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A27F53-1FE3-35C5-AAA2-12E3CDFD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1223"/>
            <a:ext cx="4523152" cy="439573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6D00DBA-8514-2A9D-8B26-94347D3EC2B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094198" y="4069093"/>
            <a:ext cx="1001802" cy="21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3BD431-531C-9860-65F4-530518B82E94}"/>
              </a:ext>
            </a:extLst>
          </p:cNvPr>
          <p:cNvSpPr txBox="1"/>
          <p:nvPr/>
        </p:nvSpPr>
        <p:spPr>
          <a:xfrm>
            <a:off x="10497068" y="6403990"/>
            <a:ext cx="6303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endParaRPr lang="en-US" altLang="ko-KR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07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42A12-2750-4AFB-977F-E0F61DECBFE2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추진일정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578DF2-B384-4E6F-AA84-874762868FDB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74CA73-9F90-4168-888C-F6BD9121B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62916"/>
              </p:ext>
            </p:extLst>
          </p:nvPr>
        </p:nvGraphicFramePr>
        <p:xfrm>
          <a:off x="1417505" y="1495467"/>
          <a:ext cx="8631370" cy="51179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75820">
                  <a:extLst>
                    <a:ext uri="{9D8B030D-6E8A-4147-A177-3AD203B41FA5}">
                      <a16:colId xmlns:a16="http://schemas.microsoft.com/office/drawing/2014/main" val="287732990"/>
                    </a:ext>
                  </a:extLst>
                </a:gridCol>
                <a:gridCol w="1210577">
                  <a:extLst>
                    <a:ext uri="{9D8B030D-6E8A-4147-A177-3AD203B41FA5}">
                      <a16:colId xmlns:a16="http://schemas.microsoft.com/office/drawing/2014/main" val="3945819100"/>
                    </a:ext>
                  </a:extLst>
                </a:gridCol>
                <a:gridCol w="643888">
                  <a:extLst>
                    <a:ext uri="{9D8B030D-6E8A-4147-A177-3AD203B41FA5}">
                      <a16:colId xmlns:a16="http://schemas.microsoft.com/office/drawing/2014/main" val="1744858969"/>
                    </a:ext>
                  </a:extLst>
                </a:gridCol>
                <a:gridCol w="415844">
                  <a:extLst>
                    <a:ext uri="{9D8B030D-6E8A-4147-A177-3AD203B41FA5}">
                      <a16:colId xmlns:a16="http://schemas.microsoft.com/office/drawing/2014/main" val="3291749810"/>
                    </a:ext>
                  </a:extLst>
                </a:gridCol>
                <a:gridCol w="456086">
                  <a:extLst>
                    <a:ext uri="{9D8B030D-6E8A-4147-A177-3AD203B41FA5}">
                      <a16:colId xmlns:a16="http://schemas.microsoft.com/office/drawing/2014/main" val="648558145"/>
                    </a:ext>
                  </a:extLst>
                </a:gridCol>
                <a:gridCol w="469501">
                  <a:extLst>
                    <a:ext uri="{9D8B030D-6E8A-4147-A177-3AD203B41FA5}">
                      <a16:colId xmlns:a16="http://schemas.microsoft.com/office/drawing/2014/main" val="1148601685"/>
                    </a:ext>
                  </a:extLst>
                </a:gridCol>
                <a:gridCol w="469500">
                  <a:extLst>
                    <a:ext uri="{9D8B030D-6E8A-4147-A177-3AD203B41FA5}">
                      <a16:colId xmlns:a16="http://schemas.microsoft.com/office/drawing/2014/main" val="360892608"/>
                    </a:ext>
                  </a:extLst>
                </a:gridCol>
                <a:gridCol w="523158">
                  <a:extLst>
                    <a:ext uri="{9D8B030D-6E8A-4147-A177-3AD203B41FA5}">
                      <a16:colId xmlns:a16="http://schemas.microsoft.com/office/drawing/2014/main" val="3705720308"/>
                    </a:ext>
                  </a:extLst>
                </a:gridCol>
                <a:gridCol w="563402">
                  <a:extLst>
                    <a:ext uri="{9D8B030D-6E8A-4147-A177-3AD203B41FA5}">
                      <a16:colId xmlns:a16="http://schemas.microsoft.com/office/drawing/2014/main" val="3656094697"/>
                    </a:ext>
                  </a:extLst>
                </a:gridCol>
                <a:gridCol w="536573">
                  <a:extLst>
                    <a:ext uri="{9D8B030D-6E8A-4147-A177-3AD203B41FA5}">
                      <a16:colId xmlns:a16="http://schemas.microsoft.com/office/drawing/2014/main" val="152912040"/>
                    </a:ext>
                  </a:extLst>
                </a:gridCol>
                <a:gridCol w="469500">
                  <a:extLst>
                    <a:ext uri="{9D8B030D-6E8A-4147-A177-3AD203B41FA5}">
                      <a16:colId xmlns:a16="http://schemas.microsoft.com/office/drawing/2014/main" val="3574133263"/>
                    </a:ext>
                  </a:extLst>
                </a:gridCol>
                <a:gridCol w="469501">
                  <a:extLst>
                    <a:ext uri="{9D8B030D-6E8A-4147-A177-3AD203B41FA5}">
                      <a16:colId xmlns:a16="http://schemas.microsoft.com/office/drawing/2014/main" val="1061929416"/>
                    </a:ext>
                  </a:extLst>
                </a:gridCol>
                <a:gridCol w="475001">
                  <a:extLst>
                    <a:ext uri="{9D8B030D-6E8A-4147-A177-3AD203B41FA5}">
                      <a16:colId xmlns:a16="http://schemas.microsoft.com/office/drawing/2014/main" val="163821898"/>
                    </a:ext>
                  </a:extLst>
                </a:gridCol>
                <a:gridCol w="853019">
                  <a:extLst>
                    <a:ext uri="{9D8B030D-6E8A-4147-A177-3AD203B41FA5}">
                      <a16:colId xmlns:a16="http://schemas.microsoft.com/office/drawing/2014/main" val="3969062144"/>
                    </a:ext>
                  </a:extLst>
                </a:gridCol>
              </a:tblGrid>
              <a:tr h="42133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  <a:endParaRPr lang="ko-KR" altLang="en-US" sz="1200" dirty="0"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강의 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함초롬바탕" pitchFamily="18" charset="-127"/>
                        </a:rPr>
                        <a:t>12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700310"/>
                  </a:ext>
                </a:extLst>
              </a:tr>
              <a:tr h="2948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월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754134"/>
                  </a:ext>
                </a:extLst>
              </a:tr>
              <a:tr h="4152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247897"/>
                  </a:ext>
                </a:extLst>
              </a:tr>
              <a:tr h="3441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자료 준비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자료조사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△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▲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515400"/>
                  </a:ext>
                </a:extLst>
              </a:tr>
              <a:tr h="3994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발표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△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▲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57231"/>
                  </a:ext>
                </a:extLst>
              </a:tr>
              <a:tr h="3163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80" dirty="0">
                        <a:solidFill>
                          <a:schemeClr val="bg1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보안 및 수정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71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개인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프로젝트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준비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900" dirty="0"/>
                        <a:t>앱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Light"/>
                          <a:cs typeface="+mn-cs"/>
                        </a:rPr>
                        <a:t>△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 Light"/>
                        <a:ea typeface="+mn-ea"/>
                        <a:cs typeface="함초롬바탕" pitchFamily="18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effectLst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effectLst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 rowSpan="4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프로젝트 최종 종합</a:t>
                      </a: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오현석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605351"/>
                  </a:ext>
                </a:extLst>
              </a:tr>
              <a:tr h="5970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900" dirty="0"/>
                        <a:t>DB </a:t>
                      </a:r>
                      <a:r>
                        <a:rPr lang="ko-KR" altLang="en-US" sz="900" dirty="0"/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Light"/>
                          <a:cs typeface="+mn-cs"/>
                        </a:rPr>
                        <a:t>△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 Ligh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effectLst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effectLst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박세훈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72990"/>
                  </a:ext>
                </a:extLst>
              </a:tr>
              <a:tr h="6212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900" dirty="0"/>
                        <a:t>Firebase </a:t>
                      </a:r>
                      <a:r>
                        <a:rPr lang="ko-KR" altLang="en-US" sz="900" dirty="0"/>
                        <a:t>앱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Light"/>
                          <a:cs typeface="+mn-cs"/>
                        </a:rPr>
                        <a:t>△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 Ligh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marL="57574" marR="57574" marT="15917" marB="15917" anchor="ctr"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우지원</a:t>
                      </a:r>
                      <a:endParaRPr lang="ko-KR" altLang="en-US" sz="95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108121"/>
                  </a:ext>
                </a:extLst>
              </a:tr>
              <a:tr h="6172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900" dirty="0"/>
                        <a:t>TTS </a:t>
                      </a:r>
                      <a:r>
                        <a:rPr lang="ko-KR" altLang="en-US" sz="900" dirty="0"/>
                        <a:t>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Light"/>
                          <a:cs typeface="+mn-cs"/>
                        </a:rPr>
                        <a:t>△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 Ligh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▲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57574" marR="57574" marT="15917" marB="159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marL="57574" marR="57574" marT="15917" marB="15917" anchor="ctr"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kern="0" spc="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57574" marR="57574" marT="15917" marB="15917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박병인</a:t>
                      </a:r>
                      <a:endParaRPr lang="ko-KR" altLang="en-US" sz="95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958885"/>
                  </a:ext>
                </a:extLst>
              </a:tr>
              <a:tr h="33706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최종 보고서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587735"/>
                  </a:ext>
                </a:extLst>
              </a:tr>
              <a:tr h="262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교과상담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함초롬바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23099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14DCD05-C783-471B-AE5E-255356AFEA5E}"/>
              </a:ext>
            </a:extLst>
          </p:cNvPr>
          <p:cNvSpPr txBox="1"/>
          <p:nvPr/>
        </p:nvSpPr>
        <p:spPr>
          <a:xfrm>
            <a:off x="339536" y="1264666"/>
            <a:ext cx="325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393939"/>
                </a:solidFill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293197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23691" y="117305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223F8-4741-455A-942B-3CB746B3766A}"/>
              </a:ext>
            </a:extLst>
          </p:cNvPr>
          <p:cNvSpPr txBox="1"/>
          <p:nvPr/>
        </p:nvSpPr>
        <p:spPr>
          <a:xfrm>
            <a:off x="477826" y="1914037"/>
            <a:ext cx="11378672" cy="461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http://ojc.asia/bbs/board.php?bo_table=LecAndroid&amp;wr_id=94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https://devmozz.github.io/2018/04/23/text-to-speech/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https://www.news1.kr/articles/?3677916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2"/>
              </a:rPr>
              <a:t>https://github.com/opencv/opencv</a:t>
            </a:r>
            <a:endParaRPr lang="en-US" altLang="ko-KR" spc="-300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US" altLang="ko-KR" spc="-300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5. </a:t>
            </a:r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3"/>
              </a:rPr>
              <a:t>https://softwaree.tistory.com/39</a:t>
            </a:r>
            <a:endParaRPr lang="en-US" altLang="ko-KR" spc="-300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altLang="ko-KR" spc="-300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TTS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https://hyeals.tistory.com/80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https://stickode.tistory.com/118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6"/>
              </a:rPr>
              <a:t>https://ebbnflow.tistory.com/188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pc="-300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42A12-2750-4AFB-977F-E0F61DECBFE2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참고문헌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578DF2-B384-4E6F-AA84-874762868FDB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76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817441" y="307505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2ADA86-D08C-463D-B38C-7F7CA32CA6F6}"/>
              </a:ext>
            </a:extLst>
          </p:cNvPr>
          <p:cNvSpPr/>
          <p:nvPr/>
        </p:nvSpPr>
        <p:spPr>
          <a:xfrm>
            <a:off x="9823508" y="6107185"/>
            <a:ext cx="2368492" cy="750815"/>
          </a:xfrm>
          <a:prstGeom prst="rect">
            <a:avLst/>
          </a:prstGeom>
          <a:solidFill>
            <a:srgbClr val="007095"/>
          </a:solidFill>
          <a:ln>
            <a:solidFill>
              <a:srgbClr val="007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42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048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150723" y="1128603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>
            <a:grpSpLocks/>
          </p:cNvGrpSpPr>
          <p:nvPr/>
        </p:nvGrpSpPr>
        <p:grpSpPr>
          <a:xfrm>
            <a:off x="769060" y="2537343"/>
            <a:ext cx="1679805" cy="523220"/>
            <a:chOff x="294640" y="3596640"/>
            <a:chExt cx="1679805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진행상황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47387F-F562-4EEC-899C-7328B9E5ABD5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167387-E30F-4C7A-9EE9-32F18A5E8E9C}"/>
              </a:ext>
            </a:extLst>
          </p:cNvPr>
          <p:cNvGrpSpPr>
            <a:grpSpLocks/>
          </p:cNvGrpSpPr>
          <p:nvPr/>
        </p:nvGrpSpPr>
        <p:grpSpPr>
          <a:xfrm>
            <a:off x="769060" y="3179533"/>
            <a:ext cx="833485" cy="523220"/>
            <a:chOff x="294640" y="3596640"/>
            <a:chExt cx="833485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1935FF-BD5A-4E0A-829E-170EE2B1C7BA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33AE1C-CE0C-4AF3-A083-91DDF41CF9CA}"/>
                </a:ext>
              </a:extLst>
            </p:cNvPr>
            <p:cNvSpPr txBox="1"/>
            <p:nvPr/>
          </p:nvSpPr>
          <p:spPr>
            <a:xfrm>
              <a:off x="943394" y="368897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2278E6A-3BBA-45D6-A061-8521F3E25441}"/>
              </a:ext>
            </a:extLst>
          </p:cNvPr>
          <p:cNvGrpSpPr>
            <a:grpSpLocks/>
          </p:cNvGrpSpPr>
          <p:nvPr/>
        </p:nvGrpSpPr>
        <p:grpSpPr>
          <a:xfrm>
            <a:off x="769060" y="3821723"/>
            <a:ext cx="1679805" cy="523220"/>
            <a:chOff x="294640" y="3596640"/>
            <a:chExt cx="1679805" cy="52322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8F38DF-3674-49CC-9BFA-440B25D45156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D3BF98-D4BF-44A3-B5C1-1F644533B34A}"/>
                </a:ext>
              </a:extLst>
            </p:cNvPr>
            <p:cNvSpPr txBox="1"/>
            <p:nvPr/>
          </p:nvSpPr>
          <p:spPr>
            <a:xfrm>
              <a:off x="943394" y="3688973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</a:rPr>
                <a:t>참고문헌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4BC33A3-16EC-4EF7-B1F1-12FECBA6FC43}"/>
              </a:ext>
            </a:extLst>
          </p:cNvPr>
          <p:cNvGrpSpPr>
            <a:grpSpLocks/>
          </p:cNvGrpSpPr>
          <p:nvPr/>
        </p:nvGrpSpPr>
        <p:grpSpPr>
          <a:xfrm>
            <a:off x="769060" y="4463913"/>
            <a:ext cx="1295085" cy="523220"/>
            <a:chOff x="294640" y="3596640"/>
            <a:chExt cx="1295085" cy="52322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32666D-9FA8-481B-A0C1-5AF05EEA6DF3}"/>
                </a:ext>
              </a:extLst>
            </p:cNvPr>
            <p:cNvSpPr txBox="1"/>
            <p:nvPr/>
          </p:nvSpPr>
          <p:spPr>
            <a:xfrm>
              <a:off x="294640" y="359664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27281B-4ADB-4D26-BFF8-2CA33A8B4F9E}"/>
                </a:ext>
              </a:extLst>
            </p:cNvPr>
            <p:cNvSpPr txBox="1"/>
            <p:nvPr/>
          </p:nvSpPr>
          <p:spPr>
            <a:xfrm>
              <a:off x="943394" y="368897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rgbClr val="393939"/>
                  </a:solidFill>
                </a:rPr>
                <a:t>Q&amp;A</a:t>
              </a: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A7B5363-D70B-0A4C-A4CD-F81510CFBF87}"/>
              </a:ext>
            </a:extLst>
          </p:cNvPr>
          <p:cNvSpPr txBox="1"/>
          <p:nvPr/>
        </p:nvSpPr>
        <p:spPr>
          <a:xfrm>
            <a:off x="1417814" y="3242130"/>
            <a:ext cx="611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rgbClr val="393939"/>
                </a:solidFill>
              </a:rPr>
              <a:t>추진일정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56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TTS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2A3DB-4228-475F-9B7C-3C174E55E756}"/>
              </a:ext>
            </a:extLst>
          </p:cNvPr>
          <p:cNvSpPr txBox="1"/>
          <p:nvPr/>
        </p:nvSpPr>
        <p:spPr>
          <a:xfrm>
            <a:off x="7485168" y="2000344"/>
            <a:ext cx="6303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권한추가</a:t>
            </a:r>
            <a:endParaRPr lang="en-US" altLang="ko-KR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E61164-D36F-6725-EA61-F472455A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65" y="1904975"/>
            <a:ext cx="5731510" cy="56007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B194D9C-9959-7122-B934-ABDB74C974DD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6355675" y="2185010"/>
            <a:ext cx="11294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749527D-7F6A-373B-30D0-20966552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5" y="2554346"/>
            <a:ext cx="2295113" cy="40587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FEC204-6BE0-DFE7-BCEC-A29259C89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991" y="2554346"/>
            <a:ext cx="2644356" cy="405872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4FA15A3-A725-2B75-C9F3-245C90318413}"/>
              </a:ext>
            </a:extLst>
          </p:cNvPr>
          <p:cNvCxnSpPr>
            <a:cxnSpLocks/>
            <a:stCxn id="10" idx="3"/>
            <a:endCxn id="31" idx="1"/>
          </p:cNvCxnSpPr>
          <p:nvPr/>
        </p:nvCxnSpPr>
        <p:spPr>
          <a:xfrm flipV="1">
            <a:off x="2919278" y="3477726"/>
            <a:ext cx="4140320" cy="110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752F26D-9F0C-B687-6E80-21F2396593F6}"/>
              </a:ext>
            </a:extLst>
          </p:cNvPr>
          <p:cNvCxnSpPr>
            <a:cxnSpLocks/>
            <a:stCxn id="13" idx="3"/>
            <a:endCxn id="31" idx="1"/>
          </p:cNvCxnSpPr>
          <p:nvPr/>
        </p:nvCxnSpPr>
        <p:spPr>
          <a:xfrm flipV="1">
            <a:off x="5926347" y="3477726"/>
            <a:ext cx="1133251" cy="110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5BC736-B376-52CF-33B6-0C6B7B669778}"/>
              </a:ext>
            </a:extLst>
          </p:cNvPr>
          <p:cNvSpPr txBox="1"/>
          <p:nvPr/>
        </p:nvSpPr>
        <p:spPr>
          <a:xfrm>
            <a:off x="7059598" y="3293060"/>
            <a:ext cx="6303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Xml </a:t>
            </a:r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Xml </a:t>
            </a:r>
            <a:r>
              <a:rPr lang="ko-KR" altLang="en-US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84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9536" y="1264666"/>
            <a:ext cx="56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TTS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752F26D-9F0C-B687-6E80-21F2396593F6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 flipV="1">
            <a:off x="4934309" y="3077076"/>
            <a:ext cx="887242" cy="1159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5BC736-B376-52CF-33B6-0C6B7B669778}"/>
              </a:ext>
            </a:extLst>
          </p:cNvPr>
          <p:cNvSpPr txBox="1"/>
          <p:nvPr/>
        </p:nvSpPr>
        <p:spPr>
          <a:xfrm>
            <a:off x="5821551" y="2892410"/>
            <a:ext cx="6303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 코드</a:t>
            </a:r>
            <a:endParaRPr lang="en-US" altLang="ko-KR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7C466C-4207-224A-0805-8B235F32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31" y="1895680"/>
            <a:ext cx="4363278" cy="468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1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048875" y="6269044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CEEAF-DDA3-4CF1-9AD5-047EDBF1CEC1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CC403-0FA2-4274-A244-773776F1A5B0}"/>
              </a:ext>
            </a:extLst>
          </p:cNvPr>
          <p:cNvSpPr txBox="1"/>
          <p:nvPr/>
        </p:nvSpPr>
        <p:spPr>
          <a:xfrm>
            <a:off x="333610" y="1261467"/>
            <a:ext cx="290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TTS 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실행결과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E7A83B-DB8E-4240-A85B-91500FF16B4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91B8F-9AC3-A174-06A0-49687401ED6B}"/>
              </a:ext>
            </a:extLst>
          </p:cNvPr>
          <p:cNvSpPr txBox="1"/>
          <p:nvPr/>
        </p:nvSpPr>
        <p:spPr>
          <a:xfrm>
            <a:off x="9358381" y="6169055"/>
            <a:ext cx="6303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endParaRPr lang="en-US" altLang="ko-KR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807382-4682-6D59-2B80-7F8A491E6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67" y="2016939"/>
            <a:ext cx="2201066" cy="4521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0F92DE-56DB-E2DE-185E-79DDBA83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466" y="2016939"/>
            <a:ext cx="2201067" cy="45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7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 </a:t>
            </a:r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93830C-8351-48E0-8E48-05C9532CE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86" y="2170284"/>
            <a:ext cx="3586512" cy="3586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166D96-55BF-4A29-98D4-CA57857CAF3A}"/>
              </a:ext>
            </a:extLst>
          </p:cNvPr>
          <p:cNvSpPr txBox="1"/>
          <p:nvPr/>
        </p:nvSpPr>
        <p:spPr>
          <a:xfrm>
            <a:off x="4998723" y="3237828"/>
            <a:ext cx="6946085" cy="145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Open Source Computer Vision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Nanum Gothic"/>
              </a:rPr>
              <a:t>영상 처리에 사용할 수 있는 오픈 소스 라이브러리 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7B51C-736D-444B-97D6-7C53DB4C5CB9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463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 </a:t>
            </a:r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7B51C-736D-444B-97D6-7C53DB4C5CB9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596BD7-D808-3094-745D-97F8256A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2987252"/>
            <a:ext cx="3106852" cy="2397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0FFE71-94FF-0572-9E07-CA633648A9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713" y="3165766"/>
            <a:ext cx="4176282" cy="2218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CB1B7E-C804-EC8D-2468-0825B05C3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898" y="2987251"/>
            <a:ext cx="2471304" cy="239716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499289-78DC-4660-3616-54B7436A60F9}"/>
              </a:ext>
            </a:extLst>
          </p:cNvPr>
          <p:cNvCxnSpPr>
            <a:cxnSpLocks/>
          </p:cNvCxnSpPr>
          <p:nvPr/>
        </p:nvCxnSpPr>
        <p:spPr>
          <a:xfrm>
            <a:off x="3238932" y="4076779"/>
            <a:ext cx="4443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33AAA9-7E02-9145-0256-C272AF86CFAD}"/>
              </a:ext>
            </a:extLst>
          </p:cNvPr>
          <p:cNvCxnSpPr>
            <a:cxnSpLocks/>
          </p:cNvCxnSpPr>
          <p:nvPr/>
        </p:nvCxnSpPr>
        <p:spPr>
          <a:xfrm>
            <a:off x="8159625" y="4052741"/>
            <a:ext cx="4443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416FB1-24E3-1040-70F6-7E835A2BA6DD}"/>
              </a:ext>
            </a:extLst>
          </p:cNvPr>
          <p:cNvSpPr txBox="1"/>
          <p:nvPr/>
        </p:nvSpPr>
        <p:spPr>
          <a:xfrm>
            <a:off x="132080" y="2081438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눈동자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인식 알고리즘의 분석 순서</a:t>
            </a:r>
            <a:endParaRPr lang="en-US" altLang="ko-KR" sz="18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F804E1-6CA0-E997-A9D7-7142D3890B09}"/>
              </a:ext>
            </a:extLst>
          </p:cNvPr>
          <p:cNvSpPr txBox="1"/>
          <p:nvPr/>
        </p:nvSpPr>
        <p:spPr>
          <a:xfrm>
            <a:off x="207581" y="2653762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Haar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Feature Selection</a:t>
            </a:r>
            <a:endParaRPr lang="en-US" altLang="ko-KR" sz="1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55BA1C-E4F2-0DAE-1152-18EEE6BDF4DB}"/>
              </a:ext>
            </a:extLst>
          </p:cNvPr>
          <p:cNvSpPr txBox="1"/>
          <p:nvPr/>
        </p:nvSpPr>
        <p:spPr>
          <a:xfrm>
            <a:off x="3683267" y="2648983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Creating  Integral Images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D0EAF2-06AD-A5C6-9430-797AA8C6251C}"/>
              </a:ext>
            </a:extLst>
          </p:cNvPr>
          <p:cNvSpPr txBox="1"/>
          <p:nvPr/>
        </p:nvSpPr>
        <p:spPr>
          <a:xfrm>
            <a:off x="7679506" y="2613140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Adaboost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Training &amp; Cascading Classifiers</a:t>
            </a:r>
            <a:endParaRPr lang="en-US" altLang="ko-KR" sz="1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17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206B6-3D55-4E89-9DAC-2F1F4A913E61}"/>
              </a:ext>
            </a:extLst>
          </p:cNvPr>
          <p:cNvSpPr txBox="1"/>
          <p:nvPr/>
        </p:nvSpPr>
        <p:spPr>
          <a:xfrm>
            <a:off x="3900522" y="1918560"/>
            <a:ext cx="43909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Haar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Feature Selection</a:t>
            </a:r>
          </a:p>
          <a:p>
            <a:pPr algn="l"/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2.Creating  Integral Images</a:t>
            </a:r>
          </a:p>
          <a:p>
            <a:pPr algn="l"/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423CF7-4D31-4DF8-903C-79CAD50C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35" y="3255301"/>
            <a:ext cx="3752850" cy="2895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63EF23-F35D-4A71-877E-16070B2EA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46" y="3488220"/>
            <a:ext cx="5012105" cy="2662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FB32F1-C55D-4321-900B-15BB132848B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5DBD9-0A28-49D5-BFF6-5EF39AB2DC3B}"/>
              </a:ext>
            </a:extLst>
          </p:cNvPr>
          <p:cNvSpPr txBox="1"/>
          <p:nvPr/>
        </p:nvSpPr>
        <p:spPr>
          <a:xfrm>
            <a:off x="339536" y="1264666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 </a:t>
            </a:r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7143E4-7D60-4AE2-854E-11DE234B96B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6BA0CE-D4D5-4C46-A3B8-54E684FFAD7C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161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022EC1-A93A-49D1-BD3A-455EAD95ADF0}"/>
              </a:ext>
            </a:extLst>
          </p:cNvPr>
          <p:cNvSpPr/>
          <p:nvPr/>
        </p:nvSpPr>
        <p:spPr>
          <a:xfrm>
            <a:off x="10115550" y="6319313"/>
            <a:ext cx="2076450" cy="53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206B6-3D55-4E89-9DAC-2F1F4A913E61}"/>
              </a:ext>
            </a:extLst>
          </p:cNvPr>
          <p:cNvSpPr txBox="1"/>
          <p:nvPr/>
        </p:nvSpPr>
        <p:spPr>
          <a:xfrm>
            <a:off x="517474" y="1981200"/>
            <a:ext cx="9898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3.Adaboost Training</a:t>
            </a:r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2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Cascading Classifiers</a:t>
            </a:r>
            <a:endParaRPr lang="en-US" altLang="ko-KR" sz="2400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346683-9F40-42DF-BDDF-77B87F00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792" y="1981200"/>
            <a:ext cx="4088014" cy="39653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AB8CFF-EB8D-4F66-8109-918D8AD96E59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A6076B-E387-40CA-A7AA-F71F78360438}"/>
              </a:ext>
            </a:extLst>
          </p:cNvPr>
          <p:cNvSpPr txBox="1"/>
          <p:nvPr/>
        </p:nvSpPr>
        <p:spPr>
          <a:xfrm>
            <a:off x="339536" y="1264666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 </a:t>
            </a:r>
            <a:r>
              <a:rPr lang="ko-KR" altLang="en-US" sz="2400" spc="-150" dirty="0">
                <a:solidFill>
                  <a:srgbClr val="3939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연구</a:t>
            </a:r>
            <a:endParaRPr lang="ko-KR" altLang="en-US" sz="2400" spc="-150" dirty="0">
              <a:solidFill>
                <a:srgbClr val="393939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457CD1-87FB-4759-B2AC-C8A5B76B86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C047FA-62A7-4404-A6F5-042E617BC6DA}"/>
              </a:ext>
            </a:extLst>
          </p:cNvPr>
          <p:cNvSpPr txBox="1"/>
          <p:nvPr/>
        </p:nvSpPr>
        <p:spPr>
          <a:xfrm>
            <a:off x="798423" y="36458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진행상황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25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63B20C2D4971C4F8B90351C3F56BC2F" ma:contentTypeVersion="15" ma:contentTypeDescription="새 문서를 만듭니다." ma:contentTypeScope="" ma:versionID="1598fb8a092c0faecc9b4116879bd7c7">
  <xsd:schema xmlns:xsd="http://www.w3.org/2001/XMLSchema" xmlns:xs="http://www.w3.org/2001/XMLSchema" xmlns:p="http://schemas.microsoft.com/office/2006/metadata/properties" xmlns:ns2="0b7cae5d-f27e-4619-9517-c4982396113a" xmlns:ns3="4dbb993a-c937-4ad7-9619-ad03b79a8964" targetNamespace="http://schemas.microsoft.com/office/2006/metadata/properties" ma:root="true" ma:fieldsID="b22b2be6a6cd69df4ca0f6f29af8a355" ns2:_="" ns3:_="">
    <xsd:import namespace="0b7cae5d-f27e-4619-9517-c4982396113a"/>
    <xsd:import namespace="4dbb993a-c937-4ad7-9619-ad03b79a89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cae5d-f27e-4619-9517-c498239611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bb993a-c937-4ad7-9619-ad03b79a896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48eeec9-2da6-4f0c-9bf4-1f5454d585f8}" ma:internalName="TaxCatchAll" ma:showField="CatchAllData" ma:web="4dbb993a-c937-4ad7-9619-ad03b79a89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bb993a-c937-4ad7-9619-ad03b79a8964" xsi:nil="true"/>
    <lcf76f155ced4ddcb4097134ff3c332f xmlns="0b7cae5d-f27e-4619-9517-c4982396113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B966995-FB82-4DC3-8698-266BF1E88F7C}"/>
</file>

<file path=customXml/itemProps2.xml><?xml version="1.0" encoding="utf-8"?>
<ds:datastoreItem xmlns:ds="http://schemas.openxmlformats.org/officeDocument/2006/customXml" ds:itemID="{2AE9D171-B5B1-4302-A59A-AE094DE30B9A}"/>
</file>

<file path=customXml/itemProps3.xml><?xml version="1.0" encoding="utf-8"?>
<ds:datastoreItem xmlns:ds="http://schemas.openxmlformats.org/officeDocument/2006/customXml" ds:itemID="{01BC0BC2-0E97-4360-AC39-08AEB4B60879}"/>
</file>

<file path=docProps/app.xml><?xml version="1.0" encoding="utf-8"?>
<Properties xmlns="http://schemas.openxmlformats.org/officeDocument/2006/extended-properties" xmlns:vt="http://schemas.openxmlformats.org/officeDocument/2006/docPropsVTypes">
  <TotalTime>3670</TotalTime>
  <Words>515</Words>
  <Application>Microsoft Office PowerPoint</Application>
  <PresentationFormat>와이드스크린</PresentationFormat>
  <Paragraphs>256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Nanum Gothic</vt:lpstr>
      <vt:lpstr>나눔스퀘어 ExtraBold</vt:lpstr>
      <vt:lpstr>나눔스퀘어 Light</vt:lpstr>
      <vt:lpstr>맑은 고딕</vt:lpstr>
      <vt:lpstr>함초롬돋움</vt:lpstr>
      <vt:lpstr>Arial</vt:lpstr>
      <vt:lpstr>Ebrima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[학부생]오현석</cp:lastModifiedBy>
  <cp:revision>53</cp:revision>
  <dcterms:created xsi:type="dcterms:W3CDTF">2020-09-07T02:34:06Z</dcterms:created>
  <dcterms:modified xsi:type="dcterms:W3CDTF">2022-05-10T12:27:09Z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0x010100B63B20C2D4971C4F8B90351C3F56BC2F</vt:lpwstr>
  </property>
</Properties>
</file>